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89AE80-A749-46B9-A09D-5499D7F10163}">
          <p14:sldIdLst>
            <p14:sldId id="256"/>
            <p14:sldId id="257"/>
            <p14:sldId id="258"/>
            <p14:sldId id="259"/>
            <p14:sldId id="260"/>
            <p14:sldId id="261"/>
            <p14:sldId id="262"/>
            <p14:sldId id="263"/>
            <p14:sldId id="264"/>
            <p14:sldId id="265"/>
            <p14:sldId id="266"/>
            <p14:sldId id="267"/>
            <p14:sldId id="268"/>
            <p14:sldId id="269"/>
            <p14:sldId id="270"/>
            <p14:sldId id="271"/>
          </p14:sldIdLst>
        </p14:section>
        <p14:section name="Untitled Section" id="{2A82C6B4-0251-45CC-8C17-462CA39B45C9}">
          <p14:sldIdLst>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558D500-315B-4CD9-99AB-05035329B8FD}" type="datetimeFigureOut">
              <a:rPr lang="en-GB" smtClean="0"/>
              <a:t>01/12/2015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31670BC1-B1E1-41E6-A84A-7B0BDB0EDDFF}"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58D500-315B-4CD9-99AB-05035329B8FD}" type="datetimeFigureOut">
              <a:rPr lang="en-GB" smtClean="0"/>
              <a:t>01/12/2015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70BC1-B1E1-41E6-A84A-7B0BDB0EDDF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58D500-315B-4CD9-99AB-05035329B8FD}" type="datetimeFigureOut">
              <a:rPr lang="en-GB" smtClean="0"/>
              <a:t>01/12/2015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70BC1-B1E1-41E6-A84A-7B0BDB0EDDF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58D500-315B-4CD9-99AB-05035329B8FD}" type="datetimeFigureOut">
              <a:rPr lang="en-GB" smtClean="0"/>
              <a:t>01/12/2015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70BC1-B1E1-41E6-A84A-7B0BDB0EDDF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58D500-315B-4CD9-99AB-05035329B8FD}" type="datetimeFigureOut">
              <a:rPr lang="en-GB" smtClean="0"/>
              <a:t>01/12/2015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31670BC1-B1E1-41E6-A84A-7B0BDB0EDDF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58D500-315B-4CD9-99AB-05035329B8FD}" type="datetimeFigureOut">
              <a:rPr lang="en-GB" smtClean="0"/>
              <a:t>01/12/2015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670BC1-B1E1-41E6-A84A-7B0BDB0EDDF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58D500-315B-4CD9-99AB-05035329B8FD}" type="datetimeFigureOut">
              <a:rPr lang="en-GB" smtClean="0"/>
              <a:t>01/12/2015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670BC1-B1E1-41E6-A84A-7B0BDB0EDDF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58D500-315B-4CD9-99AB-05035329B8FD}" type="datetimeFigureOut">
              <a:rPr lang="en-GB" smtClean="0"/>
              <a:t>01/12/2015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670BC1-B1E1-41E6-A84A-7B0BDB0EDDF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8D500-315B-4CD9-99AB-05035329B8FD}" type="datetimeFigureOut">
              <a:rPr lang="en-GB" smtClean="0"/>
              <a:t>01/12/2015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670BC1-B1E1-41E6-A84A-7B0BDB0EDDF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58D500-315B-4CD9-99AB-05035329B8FD}" type="datetimeFigureOut">
              <a:rPr lang="en-GB" smtClean="0"/>
              <a:t>01/12/2015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670BC1-B1E1-41E6-A84A-7B0BDB0EDDF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58D500-315B-4CD9-99AB-05035329B8FD}" type="datetimeFigureOut">
              <a:rPr lang="en-GB" smtClean="0"/>
              <a:t>01/12/2015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670BC1-B1E1-41E6-A84A-7B0BDB0EDDF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558D500-315B-4CD9-99AB-05035329B8FD}" type="datetimeFigureOut">
              <a:rPr lang="en-GB" smtClean="0"/>
              <a:t>01/12/2015</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1670BC1-B1E1-41E6-A84A-7B0BDB0EDDFF}"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ewconav.com/projectors" TargetMode="External"/><Relationship Id="rId2" Type="http://schemas.openxmlformats.org/officeDocument/2006/relationships/hyperlink" Target="http://lewconav.com/displays/"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lewconav.com/video-conferenc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lewconav.com/wp-content/uploads/2014/02/projector-classroom.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hyperlink" Target="https://youtu.be/dOY2lREuwjU?t=1m25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PowerPoint_Slide1.sld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6264695"/>
          </a:xfrm>
        </p:spPr>
        <p:txBody>
          <a:bodyPr>
            <a:normAutofit fontScale="90000"/>
          </a:bodyPr>
          <a:lstStyle/>
          <a:p>
            <a:r>
              <a:rPr lang="en-GB" dirty="0" smtClean="0"/>
              <a:t>INTERACTIVE TRANSPARENCY</a:t>
            </a:r>
            <a:br>
              <a:rPr lang="en-GB" dirty="0" smtClean="0"/>
            </a:br>
            <a:r>
              <a:rPr lang="en-GB" dirty="0" smtClean="0"/>
              <a:t>BUILDING A Character IN ANIMATION. </a:t>
            </a:r>
            <a:br>
              <a:rPr lang="en-GB" dirty="0" smtClean="0"/>
            </a:br>
            <a:r>
              <a:rPr lang="en-GB" dirty="0" smtClean="0"/>
              <a:t>PRESENTATION</a:t>
            </a:r>
            <a:br>
              <a:rPr lang="en-GB" dirty="0" smtClean="0"/>
            </a:br>
            <a:r>
              <a:rPr lang="en-GB" dirty="0" smtClean="0"/>
              <a:t>BY </a:t>
            </a:r>
            <a:br>
              <a:rPr lang="en-GB" dirty="0" smtClean="0"/>
            </a:br>
            <a:r>
              <a:rPr lang="en-GB" dirty="0" smtClean="0"/>
              <a:t>OLOTU EGEGUTI</a:t>
            </a:r>
            <a:br>
              <a:rPr lang="en-GB" dirty="0" smtClean="0"/>
            </a:br>
            <a:r>
              <a:rPr lang="en-GB" dirty="0" smtClean="0"/>
              <a:t>id: k1462892</a:t>
            </a:r>
            <a:br>
              <a:rPr lang="en-GB" dirty="0" smtClean="0"/>
            </a:br>
            <a:endParaRPr lang="en-GB" dirty="0"/>
          </a:p>
        </p:txBody>
      </p:sp>
    </p:spTree>
    <p:extLst>
      <p:ext uri="{BB962C8B-B14F-4D97-AF65-F5344CB8AC3E}">
        <p14:creationId xmlns:p14="http://schemas.microsoft.com/office/powerpoint/2010/main" val="982083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43408"/>
            <a:ext cx="9180512" cy="7416824"/>
          </a:xfrm>
        </p:spPr>
        <p:txBody>
          <a:bodyPr>
            <a:normAutofit fontScale="90000"/>
          </a:bodyPr>
          <a:lstStyle/>
          <a:p>
            <a:pPr lvl="0"/>
            <a:r>
              <a:rPr lang="en-GB" dirty="0" smtClean="0">
                <a:effectLst/>
              </a:rPr>
              <a:t>1. With </a:t>
            </a:r>
            <a:r>
              <a:rPr lang="en-GB" dirty="0">
                <a:effectLst/>
              </a:rPr>
              <a:t>the bottom faces still selected, choose Edit Mesh &gt; Extrude again, or press g on your key board. The g key repeats the last </a:t>
            </a:r>
            <a:r>
              <a:rPr lang="en-GB" dirty="0" smtClean="0">
                <a:effectLst/>
              </a:rPr>
              <a:t>command you performed</a:t>
            </a:r>
            <a:r>
              <a:rPr lang="en-GB" dirty="0">
                <a:effectLst/>
              </a:rPr>
              <a:t>. </a:t>
            </a:r>
            <a:br>
              <a:rPr lang="en-GB" dirty="0">
                <a:effectLst/>
              </a:rPr>
            </a:br>
            <a:r>
              <a:rPr lang="en-GB" dirty="0" smtClean="0">
                <a:effectLst/>
              </a:rPr>
              <a:t>2.Click </a:t>
            </a:r>
            <a:r>
              <a:rPr lang="en-GB" dirty="0">
                <a:effectLst/>
              </a:rPr>
              <a:t>the blue arrowhead, </a:t>
            </a:r>
            <a:r>
              <a:rPr lang="en-GB" dirty="0" smtClean="0">
                <a:effectLst/>
              </a:rPr>
              <a:t>and drag </a:t>
            </a:r>
            <a:r>
              <a:rPr lang="en-GB" dirty="0">
                <a:effectLst/>
              </a:rPr>
              <a:t>down to create a </a:t>
            </a:r>
            <a:r>
              <a:rPr lang="en-GB" dirty="0" smtClean="0">
                <a:effectLst/>
              </a:rPr>
              <a:t>shoulder area</a:t>
            </a:r>
            <a:r>
              <a:rPr lang="en-GB" dirty="0">
                <a:effectLst/>
              </a:rPr>
              <a:t>. </a:t>
            </a:r>
            <a:r>
              <a:rPr lang="en-GB" dirty="0" smtClean="0">
                <a:effectLst/>
              </a:rPr>
              <a:t/>
            </a:r>
            <a:br>
              <a:rPr lang="en-GB" dirty="0" smtClean="0">
                <a:effectLst/>
              </a:rPr>
            </a:br>
            <a:r>
              <a:rPr lang="en-GB" dirty="0" smtClean="0">
                <a:effectLst/>
              </a:rPr>
              <a:t>3. Click </a:t>
            </a:r>
            <a:r>
              <a:rPr lang="en-GB" dirty="0">
                <a:effectLst/>
              </a:rPr>
              <a:t>the red cube (x scale), </a:t>
            </a:r>
            <a:r>
              <a:rPr lang="en-GB" dirty="0" smtClean="0">
                <a:effectLst/>
              </a:rPr>
              <a:t>	and </a:t>
            </a:r>
            <a:r>
              <a:rPr lang="en-GB" dirty="0">
                <a:effectLst/>
              </a:rPr>
              <a:t>drag to the right to scale </a:t>
            </a:r>
            <a:r>
              <a:rPr lang="en-GB" dirty="0" smtClean="0">
                <a:effectLst/>
              </a:rPr>
              <a:t>	the </a:t>
            </a:r>
            <a:r>
              <a:rPr lang="en-GB" dirty="0">
                <a:effectLst/>
              </a:rPr>
              <a:t>new faces to the width of the torso, </a:t>
            </a:r>
            <a:br>
              <a:rPr lang="en-GB" dirty="0">
                <a:effectLst/>
              </a:rPr>
            </a:br>
            <a:endParaRPr lang="en-GB" dirty="0"/>
          </a:p>
        </p:txBody>
      </p:sp>
    </p:spTree>
    <p:extLst>
      <p:ext uri="{BB962C8B-B14F-4D97-AF65-F5344CB8AC3E}">
        <p14:creationId xmlns:p14="http://schemas.microsoft.com/office/powerpoint/2010/main" val="32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6858000"/>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6" name="TextBox 5"/>
          <p:cNvSpPr txBox="1"/>
          <p:nvPr/>
        </p:nvSpPr>
        <p:spPr>
          <a:xfrm>
            <a:off x="3851920" y="5229200"/>
            <a:ext cx="1385316" cy="369332"/>
          </a:xfrm>
          <a:prstGeom prst="rect">
            <a:avLst/>
          </a:prstGeom>
          <a:noFill/>
        </p:spPr>
        <p:txBody>
          <a:bodyPr wrap="none" rtlCol="0">
            <a:spAutoFit/>
          </a:bodyPr>
          <a:lstStyle/>
          <a:p>
            <a:r>
              <a:rPr lang="en-GB" dirty="0" smtClean="0"/>
              <a:t>Scaling face</a:t>
            </a:r>
            <a:endParaRPr lang="en-GB" dirty="0"/>
          </a:p>
        </p:txBody>
      </p:sp>
      <p:pic>
        <p:nvPicPr>
          <p:cNvPr id="7" name="Picture 6"/>
          <p:cNvPicPr/>
          <p:nvPr/>
        </p:nvPicPr>
        <p:blipFill rotWithShape="1">
          <a:blip r:embed="rId2"/>
          <a:srcRect l="38777" t="28937" r="29867" b="25532"/>
          <a:stretch/>
        </p:blipFill>
        <p:spPr bwMode="auto">
          <a:xfrm>
            <a:off x="1835696" y="1268760"/>
            <a:ext cx="4608512" cy="3096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170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6912768"/>
          </a:xfrm>
        </p:spPr>
        <p:txBody>
          <a:bodyPr/>
          <a:lstStyle/>
          <a:p>
            <a:pPr algn="just"/>
            <a:r>
              <a:rPr lang="en-GB" dirty="0" smtClean="0"/>
              <a:t>4. Press g to extrude another set of faces, and then drag them down the length of the torso. Select the x scale handles, and scale the faces so they’re the width of the bottom of the torso, as shown in page 11 </a:t>
            </a:r>
            <a:endParaRPr lang="en-GB" dirty="0"/>
          </a:p>
        </p:txBody>
      </p:sp>
    </p:spTree>
    <p:extLst>
      <p:ext uri="{BB962C8B-B14F-4D97-AF65-F5344CB8AC3E}">
        <p14:creationId xmlns:p14="http://schemas.microsoft.com/office/powerpoint/2010/main" val="2552456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9952" y="3573016"/>
            <a:ext cx="2175596" cy="369332"/>
          </a:xfrm>
          <a:prstGeom prst="rect">
            <a:avLst/>
          </a:prstGeom>
          <a:noFill/>
        </p:spPr>
        <p:txBody>
          <a:bodyPr wrap="none" rtlCol="0">
            <a:spAutoFit/>
          </a:bodyPr>
          <a:lstStyle/>
          <a:p>
            <a:r>
              <a:rPr lang="en-GB" dirty="0" smtClean="0"/>
              <a:t>Extruding the torso</a:t>
            </a:r>
            <a:endParaRPr lang="en-GB" dirty="0"/>
          </a:p>
        </p:txBody>
      </p:sp>
      <p:pic>
        <p:nvPicPr>
          <p:cNvPr id="6" name="Picture 5"/>
          <p:cNvPicPr/>
          <p:nvPr/>
        </p:nvPicPr>
        <p:blipFill rotWithShape="1">
          <a:blip r:embed="rId2"/>
          <a:srcRect l="43085" t="40085" r="42314" b="29702"/>
          <a:stretch/>
        </p:blipFill>
        <p:spPr bwMode="auto">
          <a:xfrm>
            <a:off x="4074903" y="1556792"/>
            <a:ext cx="2016224" cy="18722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1955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9036496" cy="6741368"/>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using rotate tool</a:t>
            </a:r>
            <a:endParaRPr lang="en-GB" dirty="0"/>
          </a:p>
        </p:txBody>
      </p:sp>
      <p:pic>
        <p:nvPicPr>
          <p:cNvPr id="6" name="Picture 5"/>
          <p:cNvPicPr/>
          <p:nvPr/>
        </p:nvPicPr>
        <p:blipFill rotWithShape="1">
          <a:blip r:embed="rId2"/>
          <a:srcRect l="41409" t="28086" r="42075" b="35744"/>
          <a:stretch/>
        </p:blipFill>
        <p:spPr bwMode="auto">
          <a:xfrm>
            <a:off x="2483769" y="980728"/>
            <a:ext cx="2016224"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29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US" dirty="0">
                <a:effectLst/>
                <a:hlinkClick r:id="rId2"/>
              </a:rPr>
              <a:t>Screens </a:t>
            </a:r>
            <a:r>
              <a:rPr lang="en-US" dirty="0" smtClean="0">
                <a:effectLst/>
                <a:hlinkClick r:id="rId2"/>
              </a:rPr>
              <a:t> </a:t>
            </a:r>
            <a:r>
              <a:rPr lang="en-US" dirty="0">
                <a:effectLst/>
                <a:hlinkClick r:id="rId2"/>
              </a:rPr>
              <a:t>Displays</a:t>
            </a:r>
            <a:r>
              <a:rPr lang="en-GB" dirty="0">
                <a:effectLst/>
              </a:rPr>
              <a:t/>
            </a:r>
            <a:br>
              <a:rPr lang="en-GB" dirty="0">
                <a:effectLst/>
              </a:rPr>
            </a:br>
            <a:r>
              <a:rPr lang="en-US" dirty="0">
                <a:effectLst/>
                <a:hlinkClick r:id="rId3"/>
              </a:rPr>
              <a:t>Projectors</a:t>
            </a:r>
            <a:r>
              <a:rPr lang="en-GB" dirty="0">
                <a:effectLst/>
              </a:rPr>
              <a:t/>
            </a:r>
            <a:br>
              <a:rPr lang="en-GB" dirty="0">
                <a:effectLst/>
              </a:rPr>
            </a:br>
            <a:r>
              <a:rPr lang="en-US" dirty="0">
                <a:effectLst/>
              </a:rPr>
              <a:t> </a:t>
            </a:r>
            <a:r>
              <a:rPr lang="en-GB" dirty="0">
                <a:effectLst/>
              </a:rPr>
              <a:t/>
            </a:r>
            <a:br>
              <a:rPr lang="en-GB" dirty="0">
                <a:effectLst/>
              </a:rPr>
            </a:br>
            <a:r>
              <a:rPr lang="en-US" dirty="0">
                <a:effectLst/>
                <a:hlinkClick r:id="rId4"/>
              </a:rPr>
              <a:t>Video Conferencing</a:t>
            </a:r>
            <a:r>
              <a:rPr lang="en-GB" dirty="0">
                <a:effectLst/>
              </a:rPr>
              <a:t/>
            </a:r>
            <a:br>
              <a:rPr lang="en-GB" dirty="0">
                <a:effectLst/>
              </a:rPr>
            </a:br>
            <a:endParaRPr lang="en-GB" dirty="0"/>
          </a:p>
        </p:txBody>
      </p:sp>
      <p:pic>
        <p:nvPicPr>
          <p:cNvPr id="4" name="Picture 3" descr="http://lewconav.com/wp-content/uploads/2014/02/displays-slider3.jpg"/>
          <p:cNvPicPr/>
          <p:nvPr/>
        </p:nvPicPr>
        <p:blipFill>
          <a:blip r:embed="rId5">
            <a:extLst>
              <a:ext uri="{28A0092B-C50C-407E-A947-70E740481C1C}">
                <a14:useLocalDpi xmlns:a14="http://schemas.microsoft.com/office/drawing/2010/main" val="0"/>
              </a:ext>
            </a:extLst>
          </a:blip>
          <a:srcRect/>
          <a:stretch>
            <a:fillRect/>
          </a:stretch>
        </p:blipFill>
        <p:spPr bwMode="auto">
          <a:xfrm>
            <a:off x="2614611" y="548680"/>
            <a:ext cx="3914775" cy="3429000"/>
          </a:xfrm>
          <a:prstGeom prst="rect">
            <a:avLst/>
          </a:prstGeom>
          <a:noFill/>
          <a:ln>
            <a:noFill/>
          </a:ln>
        </p:spPr>
      </p:pic>
    </p:spTree>
    <p:extLst>
      <p:ext uri="{BB962C8B-B14F-4D97-AF65-F5344CB8AC3E}">
        <p14:creationId xmlns:p14="http://schemas.microsoft.com/office/powerpoint/2010/main" val="3532446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928992" cy="6813376"/>
          </a:xfrm>
        </p:spPr>
        <p:txBody>
          <a:bodyPr/>
          <a:lstStyle/>
          <a:p>
            <a:endParaRPr lang="en-GB" dirty="0"/>
          </a:p>
        </p:txBody>
      </p:sp>
      <p:pic>
        <p:nvPicPr>
          <p:cNvPr id="4" name="Picture 3" descr="projector-classroo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6750" y="585787"/>
            <a:ext cx="10477500" cy="5686425"/>
          </a:xfrm>
          <a:prstGeom prst="rect">
            <a:avLst/>
          </a:prstGeom>
          <a:noFill/>
          <a:ln>
            <a:noFill/>
          </a:ln>
        </p:spPr>
      </p:pic>
    </p:spTree>
    <p:extLst>
      <p:ext uri="{BB962C8B-B14F-4D97-AF65-F5344CB8AC3E}">
        <p14:creationId xmlns:p14="http://schemas.microsoft.com/office/powerpoint/2010/main" val="3637983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6583362"/>
          </a:xfrm>
        </p:spPr>
        <p:txBody>
          <a:bodyPr>
            <a:normAutofit/>
          </a:bodyPr>
          <a:lstStyle/>
          <a:p>
            <a:r>
              <a:rPr lang="en-GB" dirty="0">
                <a:effectLst/>
              </a:rPr>
              <a:t/>
            </a:r>
            <a:br>
              <a:rPr lang="en-GB" dirty="0">
                <a:effectLst/>
              </a:rPr>
            </a:br>
            <a:r>
              <a:rPr lang="en-US" dirty="0" err="1">
                <a:effectLst/>
              </a:rPr>
              <a:t>Lewcon</a:t>
            </a:r>
            <a:r>
              <a:rPr lang="en-US" dirty="0">
                <a:effectLst/>
              </a:rPr>
              <a:t> AV are highly-experienced specialists in the provision of multimedia and audio visual solutions.</a:t>
            </a:r>
            <a:r>
              <a:rPr lang="en-GB" dirty="0">
                <a:effectLst/>
              </a:rPr>
              <a:t/>
            </a:r>
            <a:br>
              <a:rPr lang="en-GB" dirty="0">
                <a:effectLst/>
              </a:rPr>
            </a:br>
            <a:r>
              <a:rPr lang="en-GB" dirty="0">
                <a:effectLst/>
              </a:rPr>
              <a:t/>
            </a:r>
            <a:br>
              <a:rPr lang="en-GB" dirty="0">
                <a:effectLst/>
              </a:rPr>
            </a:br>
            <a:endParaRPr lang="en-GB" dirty="0"/>
          </a:p>
        </p:txBody>
      </p:sp>
    </p:spTree>
    <p:extLst>
      <p:ext uri="{BB962C8B-B14F-4D97-AF65-F5344CB8AC3E}">
        <p14:creationId xmlns:p14="http://schemas.microsoft.com/office/powerpoint/2010/main" val="91395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0"/>
            <a:ext cx="9001000" cy="6858000"/>
          </a:xfrm>
        </p:spPr>
        <p:txBody>
          <a:bodyPr/>
          <a:lstStyle/>
          <a:p>
            <a:r>
              <a:rPr lang="en-GB" dirty="0" smtClean="0">
                <a:effectLst/>
                <a:hlinkClick r:id="rId4"/>
              </a:rPr>
              <a:t/>
            </a:r>
            <a:br>
              <a:rPr lang="en-GB" dirty="0" smtClean="0">
                <a:effectLst/>
                <a:hlinkClick r:id="rId4"/>
              </a:rPr>
            </a:br>
            <a:r>
              <a:rPr lang="en-GB" dirty="0" smtClean="0">
                <a:effectLst/>
                <a:hlinkClick r:id="rId4"/>
              </a:rPr>
              <a:t/>
            </a:r>
            <a:br>
              <a:rPr lang="en-GB" dirty="0" smtClean="0">
                <a:effectLst/>
                <a:hlinkClick r:id="rId4"/>
              </a:rPr>
            </a:br>
            <a:r>
              <a:rPr lang="en-GB" dirty="0">
                <a:effectLst/>
                <a:hlinkClick r:id="rId4"/>
              </a:rPr>
              <a:t/>
            </a:r>
            <a:br>
              <a:rPr lang="en-GB" dirty="0">
                <a:effectLst/>
                <a:hlinkClick r:id="rId4"/>
              </a:rPr>
            </a:br>
            <a:r>
              <a:rPr lang="en-GB" dirty="0" smtClean="0">
                <a:effectLst/>
                <a:hlinkClick r:id="rId4"/>
              </a:rPr>
              <a:t/>
            </a:r>
            <a:br>
              <a:rPr lang="en-GB" dirty="0" smtClean="0">
                <a:effectLst/>
                <a:hlinkClick r:id="rId4"/>
              </a:rPr>
            </a:br>
            <a:r>
              <a:rPr lang="en-GB" dirty="0">
                <a:effectLst/>
                <a:hlinkClick r:id="rId4"/>
              </a:rPr>
              <a:t/>
            </a:r>
            <a:br>
              <a:rPr lang="en-GB" dirty="0">
                <a:effectLst/>
                <a:hlinkClick r:id="rId4"/>
              </a:rPr>
            </a:br>
            <a:r>
              <a:rPr lang="en-GB" sz="1800" dirty="0" smtClean="0">
                <a:effectLst/>
                <a:hlinkClick r:id="rId4"/>
              </a:rPr>
              <a:t>https</a:t>
            </a:r>
            <a:r>
              <a:rPr lang="en-GB" sz="1800" dirty="0">
                <a:effectLst/>
                <a:hlinkClick r:id="rId4"/>
              </a:rPr>
              <a:t>://youtu.be/dOY2lREuwjU?t=1m25s</a:t>
            </a:r>
            <a:endParaRPr lang="en-GB" sz="1800" dirty="0"/>
          </a:p>
        </p:txBody>
      </p:sp>
      <p:pic>
        <p:nvPicPr>
          <p:cNvPr id="3" name="Immersive gaming with multi projector software Warpalize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91680" y="339842"/>
            <a:ext cx="5448605" cy="40864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0041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457200" y="1412776"/>
            <a:ext cx="8229600" cy="4896584"/>
          </a:xfrm>
        </p:spPr>
        <p:txBody>
          <a:bodyPr>
            <a:normAutofit fontScale="77500" lnSpcReduction="20000"/>
          </a:bodyPr>
          <a:lstStyle/>
          <a:p>
            <a:r>
              <a:rPr lang="en-GB" b="1" dirty="0" smtClean="0"/>
              <a:t>What is </a:t>
            </a:r>
            <a:r>
              <a:rPr lang="en-GB" b="1" dirty="0"/>
              <a:t>Animation</a:t>
            </a:r>
            <a:r>
              <a:rPr lang="en-GB" dirty="0"/>
              <a:t>: </a:t>
            </a:r>
            <a:r>
              <a:rPr lang="en-GB" b="1" dirty="0"/>
              <a:t>Animation</a:t>
            </a:r>
            <a:r>
              <a:rPr lang="en-GB" dirty="0"/>
              <a:t> is the process of displaying still images in a rapid sequence to create the illusion of movement. These images can be hand drawn, computer generated, or pictures of 3D </a:t>
            </a:r>
            <a:r>
              <a:rPr lang="en-GB" dirty="0" smtClean="0"/>
              <a:t>objects </a:t>
            </a:r>
          </a:p>
          <a:p>
            <a:endParaRPr lang="en-GB" dirty="0"/>
          </a:p>
          <a:p>
            <a:r>
              <a:rPr lang="en-GB" u="sng" dirty="0" smtClean="0"/>
              <a:t>Aims of Animation:</a:t>
            </a:r>
            <a:r>
              <a:rPr lang="en-GB" dirty="0" smtClean="0"/>
              <a:t> This study evaluate the degree to which computer animation contribute toward learning education /Commercial. With the increasing usability of animation, and every day usage in life, it is important to know how computer can develop children’s interest in discovering the created knowledge through animated stimulations  in computer based environments. </a:t>
            </a:r>
          </a:p>
          <a:p>
            <a:r>
              <a:rPr lang="en-GB" dirty="0" smtClean="0"/>
              <a:t>This is an experimental’ study with the primary purpose of exploring the effectiveness of animations with text compare to graphics  </a:t>
            </a:r>
            <a:endParaRPr lang="en-GB" dirty="0"/>
          </a:p>
        </p:txBody>
      </p:sp>
    </p:spTree>
    <p:extLst>
      <p:ext uri="{BB962C8B-B14F-4D97-AF65-F5344CB8AC3E}">
        <p14:creationId xmlns:p14="http://schemas.microsoft.com/office/powerpoint/2010/main" val="1294212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
            </a:r>
            <a:br>
              <a:rPr lang="en-GB" dirty="0" smtClean="0"/>
            </a:br>
            <a:r>
              <a:rPr lang="en-GB" dirty="0" smtClean="0"/>
              <a:t>AUTODESK MAYA 2016.</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Starting with a Cube</a:t>
            </a:r>
          </a:p>
          <a:p>
            <a:r>
              <a:rPr lang="en-GB" dirty="0" smtClean="0"/>
              <a:t>I started with a Polygon cube and use a technique called box modelling to built the character.  Here are the steps:</a:t>
            </a:r>
          </a:p>
          <a:p>
            <a:pPr marL="137160" indent="0">
              <a:buNone/>
            </a:pPr>
            <a:r>
              <a:rPr lang="en-GB" dirty="0" smtClean="0"/>
              <a:t>1.	Choose Create &gt; Polygon Primitives &gt; Cube &gt;	Option Box.</a:t>
            </a:r>
          </a:p>
          <a:p>
            <a:pPr marL="137160" indent="0">
              <a:buNone/>
            </a:pPr>
            <a:r>
              <a:rPr lang="en-GB" dirty="0" smtClean="0"/>
              <a:t>2.	In the polygon Cube Options window, input 	the following Values, as shown in   </a:t>
            </a:r>
            <a:endParaRPr lang="en-GB" dirty="0"/>
          </a:p>
        </p:txBody>
      </p:sp>
      <p:sp>
        <p:nvSpPr>
          <p:cNvPr id="4" name="Title 1"/>
          <p:cNvSpPr txBox="1">
            <a:spLocks/>
          </p:cNvSpPr>
          <p:nvPr/>
        </p:nvSpPr>
        <p:spPr>
          <a:xfrm>
            <a:off x="395536" y="908720"/>
            <a:ext cx="8229600" cy="87734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GB" smtClean="0"/>
              <a:t>Modelling With Polygon  </a:t>
            </a:r>
            <a:endParaRPr lang="en-GB" dirty="0"/>
          </a:p>
        </p:txBody>
      </p:sp>
    </p:spTree>
    <p:extLst>
      <p:ext uri="{BB962C8B-B14F-4D97-AF65-F5344CB8AC3E}">
        <p14:creationId xmlns:p14="http://schemas.microsoft.com/office/powerpoint/2010/main" val="2013754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424"/>
            <a:ext cx="8229600" cy="7128792"/>
          </a:xfrm>
        </p:spPr>
        <p:txBody>
          <a:bodyPr/>
          <a:lstStyle/>
          <a:p>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5" name="TextBox 4"/>
          <p:cNvSpPr txBox="1"/>
          <p:nvPr/>
        </p:nvSpPr>
        <p:spPr>
          <a:xfrm>
            <a:off x="2699792" y="3573016"/>
            <a:ext cx="3744416" cy="369332"/>
          </a:xfrm>
          <a:prstGeom prst="rect">
            <a:avLst/>
          </a:prstGeom>
          <a:noFill/>
        </p:spPr>
        <p:txBody>
          <a:bodyPr wrap="square" rtlCol="0">
            <a:spAutoFit/>
          </a:bodyPr>
          <a:lstStyle/>
          <a:p>
            <a:endParaRPr lang="en-GB" dirty="0"/>
          </a:p>
        </p:txBody>
      </p:sp>
      <p:pic>
        <p:nvPicPr>
          <p:cNvPr id="10" name="Picture 9"/>
          <p:cNvPicPr/>
          <p:nvPr/>
        </p:nvPicPr>
        <p:blipFill rotWithShape="1">
          <a:blip r:embed="rId3">
            <a:extLst>
              <a:ext uri="{28A0092B-C50C-407E-A947-70E740481C1C}">
                <a14:useLocalDpi xmlns:a14="http://schemas.microsoft.com/office/drawing/2010/main" val="0"/>
              </a:ext>
            </a:extLst>
          </a:blip>
          <a:srcRect l="53491" t="38445" r="17279" b="23831"/>
          <a:stretch/>
        </p:blipFill>
        <p:spPr bwMode="auto">
          <a:xfrm>
            <a:off x="1437854" y="332656"/>
            <a:ext cx="4286274" cy="1800200"/>
          </a:xfrm>
          <a:prstGeom prst="rect">
            <a:avLst/>
          </a:prstGeom>
          <a:noFill/>
          <a:ln>
            <a:noFill/>
          </a:ln>
          <a:extLst>
            <a:ext uri="{53640926-AAD7-44D8-BBD7-CCE9431645EC}">
              <a14:shadowObscured xmlns:a14="http://schemas.microsoft.com/office/drawing/2010/main"/>
            </a:ext>
          </a:extLst>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Object 10"/>
          <p:cNvGraphicFramePr>
            <a:graphicFrameLocks noChangeAspect="1"/>
          </p:cNvGraphicFramePr>
          <p:nvPr>
            <p:extLst>
              <p:ext uri="{D42A27DB-BD31-4B8C-83A1-F6EECF244321}">
                <p14:modId xmlns:p14="http://schemas.microsoft.com/office/powerpoint/2010/main" val="1543711504"/>
              </p:ext>
            </p:extLst>
          </p:nvPr>
        </p:nvGraphicFramePr>
        <p:xfrm>
          <a:off x="2483768" y="2708920"/>
          <a:ext cx="2743200" cy="2088232"/>
        </p:xfrm>
        <a:graphic>
          <a:graphicData uri="http://schemas.openxmlformats.org/presentationml/2006/ole">
            <mc:AlternateContent xmlns:mc="http://schemas.openxmlformats.org/markup-compatibility/2006">
              <mc:Choice xmlns:v="urn:schemas-microsoft-com:vml" Requires="v">
                <p:oleObj spid="_x0000_s2071" name="Slide" r:id="rId4" imgW="4570413" imgH="3427543" progId="PowerPoint.Slide.12">
                  <p:embed/>
                </p:oleObj>
              </mc:Choice>
              <mc:Fallback>
                <p:oleObj name="Slide" r:id="rId4" imgW="4570413" imgH="3427543" progId="PowerPoint.Slide.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b="47778"/>
                      <a:stretch>
                        <a:fillRect/>
                      </a:stretch>
                    </p:blipFill>
                    <p:spPr bwMode="auto">
                      <a:xfrm>
                        <a:off x="2483768" y="2708920"/>
                        <a:ext cx="2743200" cy="2088232"/>
                      </a:xfrm>
                      <a:prstGeom prst="rect">
                        <a:avLst/>
                      </a:prstGeom>
                      <a:noFill/>
                    </p:spPr>
                  </p:pic>
                </p:oleObj>
              </mc:Fallback>
            </mc:AlternateContent>
          </a:graphicData>
        </a:graphic>
      </p:graphicFrame>
    </p:spTree>
    <p:extLst>
      <p:ext uri="{BB962C8B-B14F-4D97-AF65-F5344CB8AC3E}">
        <p14:creationId xmlns:p14="http://schemas.microsoft.com/office/powerpoint/2010/main" val="860176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7618858"/>
          </a:xfrm>
        </p:spPr>
        <p:txBody>
          <a:bodyPr>
            <a:normAutofit fontScale="90000"/>
          </a:bodyPr>
          <a:lstStyle/>
          <a:p>
            <a:r>
              <a:rPr lang="en-GB" smtClean="0"/>
              <a:t>&gt; Width, Height, Depth: 3.2</a:t>
            </a:r>
            <a:br>
              <a:rPr lang="en-GB" smtClean="0"/>
            </a:br>
            <a:r>
              <a:rPr lang="en-GB" smtClean="0"/>
              <a:t>&gt; With Divisions and Height Divisions: 4</a:t>
            </a:r>
            <a:br>
              <a:rPr lang="en-GB" smtClean="0"/>
            </a:br>
            <a:r>
              <a:rPr lang="en-GB" smtClean="0"/>
              <a:t>&gt; Depth Divisions: 3</a:t>
            </a:r>
            <a:br>
              <a:rPr lang="en-GB" smtClean="0"/>
            </a:br>
            <a:r>
              <a:rPr lang="en-GB" smtClean="0"/>
              <a:t>3. Click the create button. A cube is created at the origin.</a:t>
            </a:r>
            <a:br>
              <a:rPr lang="en-GB" smtClean="0"/>
            </a:br>
            <a:r>
              <a:rPr lang="en-GB" smtClean="0"/>
              <a:t>4.	place the cursor in each view, and press the 5 key to shade the cube. </a:t>
            </a:r>
            <a:br>
              <a:rPr lang="en-GB" smtClean="0"/>
            </a:br>
            <a:r>
              <a:rPr lang="en-GB" smtClean="0"/>
              <a:t>5.	Select the move  tool.</a:t>
            </a:r>
            <a:br>
              <a:rPr lang="en-GB" smtClean="0"/>
            </a:br>
            <a:r>
              <a:rPr lang="en-GB" smtClean="0"/>
              <a:t>6.	Click the cube (if it’s not already selected), and move it up so it covers the head in the front and side views, </a:t>
            </a:r>
            <a:br>
              <a:rPr lang="en-GB" smtClean="0"/>
            </a:br>
            <a:r>
              <a:rPr lang="en-GB" smtClean="0"/>
              <a:t>pan the views, down so you see the entire head in the sketch.</a:t>
            </a:r>
            <a:br>
              <a:rPr lang="en-GB" smtClean="0"/>
            </a:br>
            <a:endParaRPr lang="en-GB" dirty="0"/>
          </a:p>
        </p:txBody>
      </p:sp>
    </p:spTree>
    <p:extLst>
      <p:ext uri="{BB962C8B-B14F-4D97-AF65-F5344CB8AC3E}">
        <p14:creationId xmlns:p14="http://schemas.microsoft.com/office/powerpoint/2010/main" val="2909807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cube move</a:t>
            </a:r>
            <a:br>
              <a:rPr lang="en-GB" dirty="0" smtClean="0"/>
            </a:br>
            <a:r>
              <a:rPr lang="en-GB" dirty="0" smtClean="0"/>
              <a:t>Extrude Face</a:t>
            </a:r>
            <a:br>
              <a:rPr lang="en-GB" dirty="0" smtClean="0"/>
            </a:br>
            <a:r>
              <a:rPr lang="en-GB" dirty="0" smtClean="0"/>
              <a:t/>
            </a:r>
            <a:br>
              <a:rPr lang="en-GB" dirty="0" smtClean="0"/>
            </a:br>
            <a:endParaRPr lang="en-GB" dirty="0"/>
          </a:p>
        </p:txBody>
      </p:sp>
      <p:pic>
        <p:nvPicPr>
          <p:cNvPr id="12" name="Picture 11"/>
          <p:cNvPicPr/>
          <p:nvPr/>
        </p:nvPicPr>
        <p:blipFill rotWithShape="1">
          <a:blip r:embed="rId2"/>
          <a:srcRect l="45240" t="20851" r="40638" b="58298"/>
          <a:stretch/>
        </p:blipFill>
        <p:spPr bwMode="auto">
          <a:xfrm>
            <a:off x="2771800" y="332656"/>
            <a:ext cx="3260887" cy="3096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0899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66730"/>
          </a:xfrm>
        </p:spPr>
        <p:txBody>
          <a:bodyPr>
            <a:normAutofit fontScale="90000"/>
          </a:bodyPr>
          <a:lstStyle/>
          <a:p>
            <a:r>
              <a:rPr lang="en-GB" dirty="0">
                <a:effectLst/>
              </a:rPr>
              <a:t/>
            </a:r>
            <a:br>
              <a:rPr lang="en-GB" dirty="0">
                <a:effectLst/>
              </a:rPr>
            </a:br>
            <a:r>
              <a:rPr lang="en-GB" dirty="0">
                <a:effectLst/>
              </a:rPr>
              <a:t>You’ rough in the form of your character by using the extrude tool .then you add addition detail by using the insert edge loop and split polygon tools. Following these  steps:</a:t>
            </a:r>
            <a:br>
              <a:rPr lang="en-GB" dirty="0">
                <a:effectLst/>
              </a:rPr>
            </a:br>
            <a:r>
              <a:rPr lang="en-GB" dirty="0">
                <a:effectLst/>
              </a:rPr>
              <a:t>Make sure the drop-down menu in the upper –left corner of the interface is set polygons. Then click edited Mesh  menu and verify the keep face together is  checked as sown  in here click it to check it.</a:t>
            </a:r>
            <a:br>
              <a:rPr lang="en-GB" dirty="0">
                <a:effectLst/>
              </a:rPr>
            </a:br>
            <a:endParaRPr lang="en-GB" dirty="0"/>
          </a:p>
        </p:txBody>
      </p:sp>
    </p:spTree>
    <p:extLst>
      <p:ext uri="{BB962C8B-B14F-4D97-AF65-F5344CB8AC3E}">
        <p14:creationId xmlns:p14="http://schemas.microsoft.com/office/powerpoint/2010/main" val="59290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66730"/>
          </a:xfrm>
        </p:spPr>
        <p:txBody>
          <a:bodyPr/>
          <a:lstStyle/>
          <a:p>
            <a:r>
              <a:rPr lang="en-GB" dirty="0" smtClean="0"/>
              <a:t>Moving extrude</a:t>
            </a:r>
            <a:br>
              <a:rPr lang="en-GB" dirty="0" smtClean="0"/>
            </a:br>
            <a:endParaRPr lang="en-GB" dirty="0"/>
          </a:p>
        </p:txBody>
      </p:sp>
      <p:pic>
        <p:nvPicPr>
          <p:cNvPr id="4" name="Picture 3"/>
          <p:cNvPicPr/>
          <p:nvPr/>
        </p:nvPicPr>
        <p:blipFill rotWithShape="1">
          <a:blip r:embed="rId2"/>
          <a:srcRect l="44043" t="37447" r="43271" b="37872"/>
          <a:stretch/>
        </p:blipFill>
        <p:spPr bwMode="auto">
          <a:xfrm>
            <a:off x="2339752" y="260649"/>
            <a:ext cx="3528392"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1619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38738"/>
          </a:xfrm>
        </p:spPr>
        <p:txBody>
          <a:bodyPr>
            <a:normAutofit fontScale="90000"/>
          </a:bodyPr>
          <a:lstStyle/>
          <a:p>
            <a:r>
              <a:rPr lang="en-GB" dirty="0">
                <a:effectLst/>
              </a:rPr>
              <a:t>BOX MODELING AND BUILDING A </a:t>
            </a:r>
            <a:r>
              <a:rPr lang="en-GB" dirty="0" smtClean="0">
                <a:effectLst/>
              </a:rPr>
              <a:t>CHARACTER. </a:t>
            </a:r>
            <a:r>
              <a:rPr lang="en-GB" dirty="0">
                <a:effectLst/>
              </a:rPr>
              <a:t/>
            </a:r>
            <a:br>
              <a:rPr lang="en-GB" dirty="0">
                <a:effectLst/>
              </a:rPr>
            </a:br>
            <a:r>
              <a:rPr lang="en-GB" dirty="0">
                <a:effectLst/>
              </a:rPr>
              <a:t>Now that I had extruded some faces from the cube, I had to extrude out the main shapes of the character. After you had those in, you’ go back and add detail with the insert Edge Loop and Split Polygon tools. Follow these steps:</a:t>
            </a:r>
            <a:br>
              <a:rPr lang="en-GB" dirty="0">
                <a:effectLst/>
              </a:rPr>
            </a:br>
            <a:endParaRPr lang="en-GB" dirty="0"/>
          </a:p>
        </p:txBody>
      </p:sp>
    </p:spTree>
    <p:extLst>
      <p:ext uri="{BB962C8B-B14F-4D97-AF65-F5344CB8AC3E}">
        <p14:creationId xmlns:p14="http://schemas.microsoft.com/office/powerpoint/2010/main" val="1858800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664</TotalTime>
  <Words>256</Words>
  <Application>Microsoft Office PowerPoint</Application>
  <PresentationFormat>On-screen Show (4:3)</PresentationFormat>
  <Paragraphs>27</Paragraphs>
  <Slides>18</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Apex</vt:lpstr>
      <vt:lpstr>Slide</vt:lpstr>
      <vt:lpstr>INTERACTIVE TRANSPARENCY BUILDING A Character IN ANIMATION.  PRESENTATION BY  OLOTU EGEGUTI id: k1462892 </vt:lpstr>
      <vt:lpstr>INTRODUCTION</vt:lpstr>
      <vt:lpstr> AUTODESK MAYA 2016. </vt:lpstr>
      <vt:lpstr>   </vt:lpstr>
      <vt:lpstr>&gt; Width, Height, Depth: 3.2 &gt; With Divisions and Height Divisions: 4 &gt; Depth Divisions: 3 3. Click the create button. A cube is created at the origin. 4. place the cursor in each view, and press the 5 key to shade the cube.  5. Select the move  tool. 6. Click the cube (if it’s not already selected), and move it up so it covers the head in the front and side views,  pan the views, down so you see the entire head in the sketch. </vt:lpstr>
      <vt:lpstr>    cube move Extrude Face  </vt:lpstr>
      <vt:lpstr> You’ rough in the form of your character by using the extrude tool .then you add addition detail by using the insert edge loop and split polygon tools. Following these  steps: Make sure the drop-down menu in the upper –left corner of the interface is set polygons. Then click edited Mesh  menu and verify the keep face together is  checked as sown  in here click it to check it. </vt:lpstr>
      <vt:lpstr>Moving extrude </vt:lpstr>
      <vt:lpstr>BOX MODELING AND BUILDING A CHARACTER.  Now that I had extruded some faces from the cube, I had to extrude out the main shapes of the character. After you had those in, you’ go back and add detail with the insert Edge Loop and Split Polygon tools. Follow these steps: </vt:lpstr>
      <vt:lpstr>1. With the bottom faces still selected, choose Edit Mesh &gt; Extrude again, or press g on your key board. The g key repeats the last command you performed.  2.Click the blue arrowhead, and drag down to create a shoulder area.  3. Click the red cube (x scale),  and drag to the right to scale  the new faces to the width of the torso,  </vt:lpstr>
      <vt:lpstr>      </vt:lpstr>
      <vt:lpstr>4. Press g to extrude another set of faces, and then drag them down the length of the torso. Select the x scale handles, and scale the faces so they’re the width of the bottom of the torso, as shown in page 11 </vt:lpstr>
      <vt:lpstr>PowerPoint Presentation</vt:lpstr>
      <vt:lpstr>    using rotate tool</vt:lpstr>
      <vt:lpstr>       Screens  Displays Projectors   Video Conferencing </vt:lpstr>
      <vt:lpstr>PowerPoint Presentation</vt:lpstr>
      <vt:lpstr> Lewcon AV are highly-experienced specialists in the provision of multimedia and audio visual solutions.  </vt:lpstr>
      <vt:lpstr>     https://youtu.be/dOY2lREuwjU?t=1m25s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TRANSPARENCY BUILDING A SCINERO IN ANIMATION  PRESENTATION BY  OLOTU EGEGUTI</dc:title>
  <dc:creator>Olotu, Egeguti</dc:creator>
  <cp:lastModifiedBy>Olotu, Egeguti</cp:lastModifiedBy>
  <cp:revision>40</cp:revision>
  <dcterms:created xsi:type="dcterms:W3CDTF">2015-11-22T17:31:50Z</dcterms:created>
  <dcterms:modified xsi:type="dcterms:W3CDTF">2015-12-01T14:20:46Z</dcterms:modified>
</cp:coreProperties>
</file>